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" charset="1" panose="00000500000000000000"/>
      <p:regular r:id="rId17"/>
    </p:embeddedFont>
    <p:embeddedFont>
      <p:font typeface="Poppins Bold Italics" charset="1" panose="00000800000000000000"/>
      <p:regular r:id="rId18"/>
    </p:embeddedFont>
    <p:embeddedFont>
      <p:font typeface="Poppins Bold" charset="1" panose="00000800000000000000"/>
      <p:regular r:id="rId22"/>
    </p:embeddedFont>
    <p:embeddedFont>
      <p:font typeface="Coco Gothic" charset="1" panose="00000000000000000000"/>
      <p:regular r:id="rId25"/>
    </p:embeddedFont>
    <p:embeddedFont>
      <p:font typeface="IBM Plex Sans Bold" charset="1" panose="020B0803050203000203"/>
      <p:regular r:id="rId27"/>
    </p:embeddedFont>
    <p:embeddedFont>
      <p:font typeface="IBM Plex Sans" charset="1" panose="020B0503050203000203"/>
      <p:regular r:id="rId28"/>
    </p:embeddedFont>
    <p:embeddedFont>
      <p:font typeface="Open Sans 2 Bold" charset="1" panose="020B0806030504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notesMasters/notesMaster1.xml" Type="http://schemas.openxmlformats.org/officeDocument/2006/relationships/notesMaster"/><Relationship Id="rId2" Target="presProps.xml" Type="http://schemas.openxmlformats.org/officeDocument/2006/relationships/presProps"/><Relationship Id="rId20" Target="theme/theme2.xml" Type="http://schemas.openxmlformats.org/officeDocument/2006/relationships/theme"/><Relationship Id="rId21" Target="notesSlides/notesSlide1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2.xml" Type="http://schemas.openxmlformats.org/officeDocument/2006/relationships/notesSlide"/><Relationship Id="rId24" Target="notesSlides/notesSlide3.xml" Type="http://schemas.openxmlformats.org/officeDocument/2006/relationships/notesSlide"/><Relationship Id="rId25" Target="fonts/font25.fntdata" Type="http://schemas.openxmlformats.org/officeDocument/2006/relationships/font"/><Relationship Id="rId26" Target="notesSlides/notesSlide4.xml" Type="http://schemas.openxmlformats.org/officeDocument/2006/relationships/notes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5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6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7.xml" Type="http://schemas.openxmlformats.org/officeDocument/2006/relationships/notesSlide"/><Relationship Id="rId33" Target="notesSlides/notesSlide8.xml" Type="http://schemas.openxmlformats.org/officeDocument/2006/relationships/notesSlide"/><Relationship Id="rId34" Target="notesSlides/notesSlide9.xml" Type="http://schemas.openxmlformats.org/officeDocument/2006/relationships/notesSlide"/><Relationship Id="rId35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Token de procesamiento de imagen 0.70 </a:t>
            </a:r>
          </a:p>
          <a:p>
            <a:r>
              <a:rPr lang="en-US"/>
              <a:t/>
            </a:r>
          </a:p>
          <a:p>
            <a:r>
              <a:rPr lang="en-US"/>
              <a:t>procesamiento texto audio 0.10</a:t>
            </a:r>
          </a:p>
          <a:p>
            <a:r>
              <a:rPr lang="en-US"/>
              <a:t>( gemini 2 flash) </a:t>
            </a:r>
          </a:p>
          <a:p>
            <a:r>
              <a:rPr lang="en-US"/>
              <a:t/>
            </a:r>
          </a:p>
          <a:p>
            <a:r>
              <a:rPr lang="en-US"/>
              <a:t>promedio de consumo de toekn </a:t>
            </a:r>
          </a:p>
          <a:p>
            <a:r>
              <a:rPr lang="en-US"/>
              <a:t/>
            </a:r>
          </a:p>
          <a:p>
            <a:r>
              <a:rPr lang="en-US"/>
              <a:t>limitamos consumo de tokens a ..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Carolina Oro</a:t>
            </a:r>
          </a:p>
          <a:p>
            <a:r>
              <a:rPr lang="en-US"/>
              <a:t/>
            </a:r>
          </a:p>
          <a:p>
            <a:r>
              <a:rPr lang="en-US"/>
              <a:t>Afinar modelo de recocimiento de  imagenes para  vehiculos y herramientas agropecuarias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Recomedaciones personalizadas de acuerdo al perfil de riesgo del titular de la poliza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7.png" Type="http://schemas.openxmlformats.org/officeDocument/2006/relationships/image"/><Relationship Id="rId4" Target="../media/image18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14" Target="../media/image33.png" Type="http://schemas.openxmlformats.org/officeDocument/2006/relationships/image"/><Relationship Id="rId2" Target="../notesSlides/notesSlide6.xml" Type="http://schemas.openxmlformats.org/officeDocument/2006/relationships/notesSlid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34.jpeg" Type="http://schemas.openxmlformats.org/officeDocument/2006/relationships/image"/><Relationship Id="rId7" Target="../media/VAGjIaRrnE8.mp4" Type="http://schemas.openxmlformats.org/officeDocument/2006/relationships/video"/><Relationship Id="rId8" Target="../media/VAGjIaRrnE8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9108" y="4689919"/>
            <a:ext cx="15589783" cy="5597081"/>
          </a:xfrm>
          <a:custGeom>
            <a:avLst/>
            <a:gdLst/>
            <a:ahLst/>
            <a:cxnLst/>
            <a:rect r="r" b="b" t="t" l="l"/>
            <a:pathLst>
              <a:path h="5597081" w="15589783">
                <a:moveTo>
                  <a:pt x="0" y="0"/>
                </a:moveTo>
                <a:lnTo>
                  <a:pt x="15589784" y="0"/>
                </a:lnTo>
                <a:lnTo>
                  <a:pt x="15589784" y="5597081"/>
                </a:lnTo>
                <a:lnTo>
                  <a:pt x="0" y="5597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</a:blip>
            <a:stretch>
              <a:fillRect l="0" t="-17303" r="0" b="-3902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906316" y="0"/>
            <a:ext cx="2749433" cy="6228316"/>
            <a:chOff x="0" y="0"/>
            <a:chExt cx="724131" cy="16403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4131" cy="1640380"/>
            </a:xfrm>
            <a:custGeom>
              <a:avLst/>
              <a:gdLst/>
              <a:ahLst/>
              <a:cxnLst/>
              <a:rect r="r" b="b" t="t" l="l"/>
              <a:pathLst>
                <a:path h="1640380" w="724131">
                  <a:moveTo>
                    <a:pt x="0" y="0"/>
                  </a:moveTo>
                  <a:lnTo>
                    <a:pt x="724131" y="0"/>
                  </a:lnTo>
                  <a:lnTo>
                    <a:pt x="724131" y="1640380"/>
                  </a:lnTo>
                  <a:lnTo>
                    <a:pt x="0" y="1640380"/>
                  </a:lnTo>
                  <a:close/>
                </a:path>
              </a:pathLst>
            </a:custGeom>
            <a:solidFill>
              <a:srgbClr val="D1DD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724131" cy="1640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49108" y="1215737"/>
            <a:ext cx="10604248" cy="1983867"/>
            <a:chOff x="0" y="0"/>
            <a:chExt cx="14138997" cy="26451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138997" cy="2645156"/>
            </a:xfrm>
            <a:custGeom>
              <a:avLst/>
              <a:gdLst/>
              <a:ahLst/>
              <a:cxnLst/>
              <a:rect r="r" b="b" t="t" l="l"/>
              <a:pathLst>
                <a:path h="2645156" w="14138997">
                  <a:moveTo>
                    <a:pt x="0" y="0"/>
                  </a:moveTo>
                  <a:lnTo>
                    <a:pt x="14138997" y="0"/>
                  </a:lnTo>
                  <a:lnTo>
                    <a:pt x="14138997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8F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14138997" cy="273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9600"/>
                </a:lnSpc>
              </a:pPr>
              <a:r>
                <a:rPr lang="en-US" sz="8000">
                  <a:solidFill>
                    <a:srgbClr val="00008F"/>
                  </a:solidFill>
                  <a:latin typeface="Poppins"/>
                  <a:ea typeface="Poppins"/>
                  <a:cs typeface="Poppins"/>
                  <a:sym typeface="Poppins"/>
                </a:rPr>
                <a:t>HASHING presenta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49108" y="2515639"/>
            <a:ext cx="4993132" cy="1983867"/>
            <a:chOff x="0" y="0"/>
            <a:chExt cx="6657509" cy="26451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57509" cy="2645156"/>
            </a:xfrm>
            <a:custGeom>
              <a:avLst/>
              <a:gdLst/>
              <a:ahLst/>
              <a:cxnLst/>
              <a:rect r="r" b="b" t="t" l="l"/>
              <a:pathLst>
                <a:path h="2645156" w="6657509">
                  <a:moveTo>
                    <a:pt x="0" y="0"/>
                  </a:moveTo>
                  <a:lnTo>
                    <a:pt x="6657509" y="0"/>
                  </a:lnTo>
                  <a:lnTo>
                    <a:pt x="6657509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8F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85725"/>
              <a:ext cx="6657509" cy="273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b="true" sz="8000" i="true">
                  <a:solidFill>
                    <a:srgbClr val="00008F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agroAXA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9478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283410" y="1893421"/>
            <a:ext cx="4655481" cy="2174988"/>
            <a:chOff x="0" y="0"/>
            <a:chExt cx="6207309" cy="289998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07308" cy="2899984"/>
            </a:xfrm>
            <a:custGeom>
              <a:avLst/>
              <a:gdLst/>
              <a:ahLst/>
              <a:cxnLst/>
              <a:rect r="r" b="b" t="t" l="l"/>
              <a:pathLst>
                <a:path h="2899984" w="6207308">
                  <a:moveTo>
                    <a:pt x="0" y="0"/>
                  </a:moveTo>
                  <a:lnTo>
                    <a:pt x="6207308" y="0"/>
                  </a:lnTo>
                  <a:lnTo>
                    <a:pt x="6207308" y="2899984"/>
                  </a:lnTo>
                  <a:lnTo>
                    <a:pt x="0" y="2899984"/>
                  </a:lnTo>
                  <a:close/>
                </a:path>
              </a:pathLst>
            </a:custGeom>
            <a:solidFill>
              <a:srgbClr val="00008F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6207309" cy="296665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839"/>
                </a:lnSpc>
              </a:pPr>
              <a:r>
                <a:rPr lang="en-US" sz="19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Un seguro para maquinaria agrícola que se adapta a su uso real, optimizando </a:t>
              </a:r>
            </a:p>
            <a:p>
              <a:pPr algn="l">
                <a:lnSpc>
                  <a:spcPts val="2839"/>
                </a:lnSpc>
              </a:pPr>
              <a:r>
                <a:rPr lang="en-US" sz="19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la cobertura y facilitando la </a:t>
              </a:r>
            </a:p>
            <a:p>
              <a:pPr algn="l">
                <a:lnSpc>
                  <a:spcPts val="2839"/>
                </a:lnSpc>
              </a:pPr>
              <a:r>
                <a:rPr lang="en-US" sz="19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gestión de incidencias.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0" y="-13111"/>
            <a:ext cx="3275312" cy="625311"/>
          </a:xfrm>
          <a:custGeom>
            <a:avLst/>
            <a:gdLst/>
            <a:ahLst/>
            <a:cxnLst/>
            <a:rect r="r" b="b" t="t" l="l"/>
            <a:pathLst>
              <a:path h="625311" w="3275312">
                <a:moveTo>
                  <a:pt x="0" y="0"/>
                </a:moveTo>
                <a:lnTo>
                  <a:pt x="3275312" y="0"/>
                </a:lnTo>
                <a:lnTo>
                  <a:pt x="3275312" y="625311"/>
                </a:lnTo>
                <a:lnTo>
                  <a:pt x="0" y="625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06316" y="4068409"/>
            <a:ext cx="2749433" cy="2749433"/>
          </a:xfrm>
          <a:custGeom>
            <a:avLst/>
            <a:gdLst/>
            <a:ahLst/>
            <a:cxnLst/>
            <a:rect r="r" b="b" t="t" l="l"/>
            <a:pathLst>
              <a:path h="2749433" w="2749433">
                <a:moveTo>
                  <a:pt x="0" y="0"/>
                </a:moveTo>
                <a:lnTo>
                  <a:pt x="2749433" y="0"/>
                </a:lnTo>
                <a:lnTo>
                  <a:pt x="2749433" y="2749433"/>
                </a:lnTo>
                <a:lnTo>
                  <a:pt x="0" y="27494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165508" y="-32146"/>
            <a:ext cx="841940" cy="841940"/>
          </a:xfrm>
          <a:custGeom>
            <a:avLst/>
            <a:gdLst/>
            <a:ahLst/>
            <a:cxnLst/>
            <a:rect r="r" b="b" t="t" l="l"/>
            <a:pathLst>
              <a:path h="841940" w="841940">
                <a:moveTo>
                  <a:pt x="0" y="0"/>
                </a:moveTo>
                <a:lnTo>
                  <a:pt x="841940" y="0"/>
                </a:lnTo>
                <a:lnTo>
                  <a:pt x="841940" y="841940"/>
                </a:lnTo>
                <a:lnTo>
                  <a:pt x="0" y="8419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532386" y="-32146"/>
            <a:ext cx="841940" cy="841940"/>
          </a:xfrm>
          <a:custGeom>
            <a:avLst/>
            <a:gdLst/>
            <a:ahLst/>
            <a:cxnLst/>
            <a:rect r="r" b="b" t="t" l="l"/>
            <a:pathLst>
              <a:path h="841940" w="841940">
                <a:moveTo>
                  <a:pt x="0" y="0"/>
                </a:moveTo>
                <a:lnTo>
                  <a:pt x="841940" y="0"/>
                </a:lnTo>
                <a:lnTo>
                  <a:pt x="841940" y="841940"/>
                </a:lnTo>
                <a:lnTo>
                  <a:pt x="0" y="84194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689345" y="-32146"/>
            <a:ext cx="841940" cy="841940"/>
          </a:xfrm>
          <a:custGeom>
            <a:avLst/>
            <a:gdLst/>
            <a:ahLst/>
            <a:cxnLst/>
            <a:rect r="r" b="b" t="t" l="l"/>
            <a:pathLst>
              <a:path h="841940" w="841940">
                <a:moveTo>
                  <a:pt x="0" y="0"/>
                </a:moveTo>
                <a:lnTo>
                  <a:pt x="841940" y="0"/>
                </a:lnTo>
                <a:lnTo>
                  <a:pt x="841940" y="841940"/>
                </a:lnTo>
                <a:lnTo>
                  <a:pt x="0" y="84194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323568" y="-32146"/>
            <a:ext cx="841940" cy="841940"/>
          </a:xfrm>
          <a:custGeom>
            <a:avLst/>
            <a:gdLst/>
            <a:ahLst/>
            <a:cxnLst/>
            <a:rect r="r" b="b" t="t" l="l"/>
            <a:pathLst>
              <a:path h="841940" w="841940">
                <a:moveTo>
                  <a:pt x="0" y="0"/>
                </a:moveTo>
                <a:lnTo>
                  <a:pt x="841940" y="0"/>
                </a:lnTo>
                <a:lnTo>
                  <a:pt x="841940" y="841940"/>
                </a:lnTo>
                <a:lnTo>
                  <a:pt x="0" y="8419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007448" y="-32146"/>
            <a:ext cx="841940" cy="841940"/>
          </a:xfrm>
          <a:custGeom>
            <a:avLst/>
            <a:gdLst/>
            <a:ahLst/>
            <a:cxnLst/>
            <a:rect r="r" b="b" t="t" l="l"/>
            <a:pathLst>
              <a:path h="841940" w="841940">
                <a:moveTo>
                  <a:pt x="0" y="0"/>
                </a:moveTo>
                <a:lnTo>
                  <a:pt x="841940" y="0"/>
                </a:lnTo>
                <a:lnTo>
                  <a:pt x="841940" y="841940"/>
                </a:lnTo>
                <a:lnTo>
                  <a:pt x="0" y="8419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847405" y="-32146"/>
            <a:ext cx="841940" cy="841940"/>
          </a:xfrm>
          <a:custGeom>
            <a:avLst/>
            <a:gdLst/>
            <a:ahLst/>
            <a:cxnLst/>
            <a:rect r="r" b="b" t="t" l="l"/>
            <a:pathLst>
              <a:path h="841940" w="841940">
                <a:moveTo>
                  <a:pt x="0" y="0"/>
                </a:moveTo>
                <a:lnTo>
                  <a:pt x="841940" y="0"/>
                </a:lnTo>
                <a:lnTo>
                  <a:pt x="841940" y="841940"/>
                </a:lnTo>
                <a:lnTo>
                  <a:pt x="0" y="84194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1DDFF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00" y="9982100"/>
            <a:ext cx="18886918" cy="317364"/>
            <a:chOff x="0" y="0"/>
            <a:chExt cx="241856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7800" y="1707942"/>
            <a:ext cx="15392400" cy="1983867"/>
            <a:chOff x="0" y="0"/>
            <a:chExt cx="20523200" cy="26451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23200" cy="2645156"/>
            </a:xfrm>
            <a:custGeom>
              <a:avLst/>
              <a:gdLst/>
              <a:ahLst/>
              <a:cxnLst/>
              <a:rect r="r" b="b" t="t" l="l"/>
              <a:pathLst>
                <a:path h="2645156" w="20523200">
                  <a:moveTo>
                    <a:pt x="0" y="0"/>
                  </a:moveTo>
                  <a:lnTo>
                    <a:pt x="20523200" y="0"/>
                  </a:lnTo>
                  <a:lnTo>
                    <a:pt x="20523200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0523200" cy="273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00008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SIGUIENTES VERSIONES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18155" y="3691809"/>
            <a:ext cx="14851690" cy="4001770"/>
            <a:chOff x="0" y="0"/>
            <a:chExt cx="19802253" cy="53356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802252" cy="5335693"/>
            </a:xfrm>
            <a:custGeom>
              <a:avLst/>
              <a:gdLst/>
              <a:ahLst/>
              <a:cxnLst/>
              <a:rect r="r" b="b" t="t" l="l"/>
              <a:pathLst>
                <a:path h="5335693" w="19802252">
                  <a:moveTo>
                    <a:pt x="0" y="0"/>
                  </a:moveTo>
                  <a:lnTo>
                    <a:pt x="19802252" y="0"/>
                  </a:lnTo>
                  <a:lnTo>
                    <a:pt x="19802252" y="5335693"/>
                  </a:lnTo>
                  <a:lnTo>
                    <a:pt x="0" y="53356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9802253" cy="53452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40"/>
                </a:lnSpc>
              </a:pPr>
            </a:p>
            <a:p>
              <a:pPr algn="l" marL="946858" indent="-473429" lvl="1">
                <a:lnSpc>
                  <a:spcPts val="4559"/>
                </a:lnSpc>
                <a:buFont typeface="Arial"/>
                <a:buChar char="•"/>
              </a:pPr>
              <a:r>
                <a:rPr lang="en-US" sz="3799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Integrar en la aplicación de AXA</a:t>
              </a:r>
            </a:p>
            <a:p>
              <a:pPr algn="l" marL="946858" indent="-473429" lvl="1">
                <a:lnSpc>
                  <a:spcPts val="4559"/>
                </a:lnSpc>
                <a:buFont typeface="Arial"/>
                <a:buChar char="•"/>
              </a:pPr>
              <a:r>
                <a:rPr lang="en-US" sz="3799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Expandir para personas en zonas </a:t>
              </a:r>
            </a:p>
            <a:p>
              <a:pPr algn="l" marL="946858" indent="-473429" lvl="1">
                <a:lnSpc>
                  <a:spcPts val="4559"/>
                </a:lnSpc>
                <a:buFont typeface="Arial"/>
                <a:buChar char="•"/>
              </a:pPr>
              <a:r>
                <a:rPr lang="en-US" sz="3799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Recomendaciones</a:t>
              </a:r>
              <a:r>
                <a:rPr lang="en-US" sz="3799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personalizadas de acuerdo al perfil de riesgo del titular de la póliza </a:t>
              </a:r>
            </a:p>
            <a:p>
              <a:pPr algn="l">
                <a:lnSpc>
                  <a:spcPts val="4559"/>
                </a:lnSpc>
              </a:pPr>
            </a:p>
            <a:p>
              <a:pPr algn="l" marL="797560" indent="-398780" lvl="1">
                <a:lnSpc>
                  <a:spcPts val="38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78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1DD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00" y="9958988"/>
            <a:ext cx="19514638" cy="327912"/>
            <a:chOff x="0" y="0"/>
            <a:chExt cx="241856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47800" y="1743658"/>
            <a:ext cx="15392400" cy="1983867"/>
            <a:chOff x="0" y="0"/>
            <a:chExt cx="20523200" cy="26451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23200" cy="2645156"/>
            </a:xfrm>
            <a:custGeom>
              <a:avLst/>
              <a:gdLst/>
              <a:ahLst/>
              <a:cxnLst/>
              <a:rect r="r" b="b" t="t" l="l"/>
              <a:pathLst>
                <a:path h="2645156" w="20523200">
                  <a:moveTo>
                    <a:pt x="0" y="0"/>
                  </a:moveTo>
                  <a:lnTo>
                    <a:pt x="20523200" y="0"/>
                  </a:lnTo>
                  <a:lnTo>
                    <a:pt x="20523200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0523200" cy="273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00008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MIEMBROS DEL EQUIPO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56161" y="4325733"/>
            <a:ext cx="15267600" cy="3573145"/>
            <a:chOff x="0" y="0"/>
            <a:chExt cx="20356800" cy="47641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56799" cy="4764194"/>
            </a:xfrm>
            <a:custGeom>
              <a:avLst/>
              <a:gdLst/>
              <a:ahLst/>
              <a:cxnLst/>
              <a:rect r="r" b="b" t="t" l="l"/>
              <a:pathLst>
                <a:path h="4764194" w="20356799">
                  <a:moveTo>
                    <a:pt x="0" y="0"/>
                  </a:moveTo>
                  <a:lnTo>
                    <a:pt x="20356799" y="0"/>
                  </a:lnTo>
                  <a:lnTo>
                    <a:pt x="20356799" y="4764194"/>
                  </a:lnTo>
                  <a:lnTo>
                    <a:pt x="0" y="47641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20356800" cy="4773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40"/>
                </a:lnSpc>
              </a:pPr>
            </a:p>
            <a:p>
              <a:pPr algn="l" marL="797357" indent="-398679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0000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Paula Beltrán</a:t>
              </a:r>
            </a:p>
            <a:p>
              <a:pPr algn="l" marL="797357" indent="-398679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Guillermo Martín-Coello</a:t>
              </a:r>
            </a:p>
            <a:p>
              <a:pPr algn="l" marL="797357" indent="-398679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Diego Martínez</a:t>
              </a:r>
            </a:p>
            <a:p>
              <a:pPr algn="l" marL="797357" indent="-398678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Marcos Parra</a:t>
              </a:r>
            </a:p>
            <a:p>
              <a:pPr algn="l" marL="797357" indent="-398678" lvl="1">
                <a:lnSpc>
                  <a:spcPts val="3840"/>
                </a:lnSpc>
                <a:buFont typeface="Arial"/>
                <a:buChar char="•"/>
              </a:pPr>
              <a:r>
                <a:rPr lang="en-US" sz="3200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Daniel Varela</a:t>
              </a:r>
            </a:p>
            <a:p>
              <a:pPr algn="l" marL="797560" indent="-398780" lvl="1">
                <a:lnSpc>
                  <a:spcPts val="38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894404" y="3676258"/>
            <a:ext cx="4872096" cy="4872096"/>
          </a:xfrm>
          <a:custGeom>
            <a:avLst/>
            <a:gdLst/>
            <a:ahLst/>
            <a:cxnLst/>
            <a:rect r="r" b="b" t="t" l="l"/>
            <a:pathLst>
              <a:path h="4872096" w="4872096">
                <a:moveTo>
                  <a:pt x="0" y="0"/>
                </a:moveTo>
                <a:lnTo>
                  <a:pt x="4872096" y="0"/>
                </a:lnTo>
                <a:lnTo>
                  <a:pt x="4872096" y="4872096"/>
                </a:lnTo>
                <a:lnTo>
                  <a:pt x="0" y="48720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9478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1DD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00" y="9982100"/>
            <a:ext cx="18515997" cy="311131"/>
            <a:chOff x="0" y="0"/>
            <a:chExt cx="241856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808241" y="1033465"/>
            <a:ext cx="13603904" cy="1983867"/>
            <a:chOff x="0" y="0"/>
            <a:chExt cx="18138539" cy="26451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38539" cy="2645156"/>
            </a:xfrm>
            <a:custGeom>
              <a:avLst/>
              <a:gdLst/>
              <a:ahLst/>
              <a:cxnLst/>
              <a:rect r="r" b="b" t="t" l="l"/>
              <a:pathLst>
                <a:path h="2645156" w="18138539">
                  <a:moveTo>
                    <a:pt x="0" y="0"/>
                  </a:moveTo>
                  <a:lnTo>
                    <a:pt x="18138539" y="0"/>
                  </a:lnTo>
                  <a:lnTo>
                    <a:pt x="18138539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8138539" cy="271183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8760"/>
                </a:lnSpc>
              </a:pPr>
              <a:r>
                <a:rPr lang="en-US" sz="7300" b="true">
                  <a:solidFill>
                    <a:srgbClr val="00008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Juan está dubitativo...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78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806885" y="5238533"/>
            <a:ext cx="7500891" cy="1281221"/>
            <a:chOff x="0" y="0"/>
            <a:chExt cx="10001188" cy="17082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001188" cy="1708295"/>
            </a:xfrm>
            <a:custGeom>
              <a:avLst/>
              <a:gdLst/>
              <a:ahLst/>
              <a:cxnLst/>
              <a:rect r="r" b="b" t="t" l="l"/>
              <a:pathLst>
                <a:path h="1708295" w="10001188">
                  <a:moveTo>
                    <a:pt x="0" y="0"/>
                  </a:moveTo>
                  <a:lnTo>
                    <a:pt x="10001188" y="0"/>
                  </a:lnTo>
                  <a:lnTo>
                    <a:pt x="10001188" y="1708295"/>
                  </a:lnTo>
                  <a:lnTo>
                    <a:pt x="0" y="1708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0001188" cy="17368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Una vez contrata su seguro, ¿cómo hace un parte de incidencia?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444346" y="2523747"/>
            <a:ext cx="8077210" cy="987171"/>
            <a:chOff x="0" y="0"/>
            <a:chExt cx="10537333" cy="12878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537334" cy="1287839"/>
            </a:xfrm>
            <a:custGeom>
              <a:avLst/>
              <a:gdLst/>
              <a:ahLst/>
              <a:cxnLst/>
              <a:rect r="r" b="b" t="t" l="l"/>
              <a:pathLst>
                <a:path h="1287839" w="10537334">
                  <a:moveTo>
                    <a:pt x="0" y="0"/>
                  </a:moveTo>
                  <a:lnTo>
                    <a:pt x="10537334" y="0"/>
                  </a:lnTo>
                  <a:lnTo>
                    <a:pt x="10537334" y="1287839"/>
                  </a:lnTo>
                  <a:lnTo>
                    <a:pt x="0" y="128783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0537333" cy="132593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7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808241" y="2753932"/>
            <a:ext cx="6022929" cy="6084252"/>
          </a:xfrm>
          <a:custGeom>
            <a:avLst/>
            <a:gdLst/>
            <a:ahLst/>
            <a:cxnLst/>
            <a:rect r="r" b="b" t="t" l="l"/>
            <a:pathLst>
              <a:path h="6084252" w="6022929">
                <a:moveTo>
                  <a:pt x="0" y="0"/>
                </a:moveTo>
                <a:lnTo>
                  <a:pt x="6022929" y="0"/>
                </a:lnTo>
                <a:lnTo>
                  <a:pt x="6022929" y="6084252"/>
                </a:lnTo>
                <a:lnTo>
                  <a:pt x="0" y="6084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88" t="-1709" r="-48035" b="-3759"/>
            </a:stretch>
          </a:blipFill>
          <a:ln w="9525" cap="sq">
            <a:solidFill>
              <a:srgbClr val="00008F"/>
            </a:solidFill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8806885" y="2753932"/>
            <a:ext cx="8685665" cy="1999088"/>
            <a:chOff x="0" y="0"/>
            <a:chExt cx="11580886" cy="266545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580886" cy="2665450"/>
            </a:xfrm>
            <a:custGeom>
              <a:avLst/>
              <a:gdLst/>
              <a:ahLst/>
              <a:cxnLst/>
              <a:rect r="r" b="b" t="t" l="l"/>
              <a:pathLst>
                <a:path h="2665450" w="11580886">
                  <a:moveTo>
                    <a:pt x="0" y="0"/>
                  </a:moveTo>
                  <a:lnTo>
                    <a:pt x="11580886" y="0"/>
                  </a:lnTo>
                  <a:lnTo>
                    <a:pt x="11580886" y="2665450"/>
                  </a:lnTo>
                  <a:lnTo>
                    <a:pt x="0" y="2665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1580886" cy="26940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Quiere contratar un </a:t>
              </a:r>
              <a:r>
                <a:rPr lang="en-US" sz="3199" b="true">
                  <a:solidFill>
                    <a:srgbClr val="0E1E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seguro agrícola</a:t>
              </a:r>
              <a:r>
                <a:rPr lang="en-US" sz="31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, pero no tiene claro qué es lo mejor para su situación.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806885" y="6519754"/>
            <a:ext cx="7500891" cy="2738546"/>
            <a:chOff x="0" y="0"/>
            <a:chExt cx="10001188" cy="36513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001188" cy="3651395"/>
            </a:xfrm>
            <a:custGeom>
              <a:avLst/>
              <a:gdLst/>
              <a:ahLst/>
              <a:cxnLst/>
              <a:rect r="r" b="b" t="t" l="l"/>
              <a:pathLst>
                <a:path h="3651395" w="10001188">
                  <a:moveTo>
                    <a:pt x="0" y="0"/>
                  </a:moveTo>
                  <a:lnTo>
                    <a:pt x="10001188" y="0"/>
                  </a:lnTo>
                  <a:lnTo>
                    <a:pt x="10001188" y="3651395"/>
                  </a:lnTo>
                  <a:lnTo>
                    <a:pt x="0" y="36513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0001188" cy="367997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839"/>
                </a:lnSpc>
              </a:pPr>
            </a:p>
            <a:p>
              <a:pPr algn="l">
                <a:lnSpc>
                  <a:spcPts val="3839"/>
                </a:lnSpc>
              </a:pPr>
              <a:r>
                <a:rPr lang="en-US" sz="31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Ju</a:t>
              </a:r>
              <a:r>
                <a:rPr lang="en-US" sz="31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an no es muy tecnológico, necesita una solución accesible e intuitiva</a:t>
              </a:r>
            </a:p>
            <a:p>
              <a:pPr algn="l">
                <a:lnSpc>
                  <a:spcPts val="3839"/>
                </a:lnSpc>
              </a:pPr>
            </a:p>
          </p:txBody>
        </p:sp>
      </p:grp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00" y="9982100"/>
            <a:ext cx="18515997" cy="311131"/>
            <a:chOff x="0" y="0"/>
            <a:chExt cx="241856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44346" y="1028700"/>
            <a:ext cx="13603904" cy="1983867"/>
            <a:chOff x="0" y="0"/>
            <a:chExt cx="18138539" cy="26451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138539" cy="2645156"/>
            </a:xfrm>
            <a:custGeom>
              <a:avLst/>
              <a:gdLst/>
              <a:ahLst/>
              <a:cxnLst/>
              <a:rect r="r" b="b" t="t" l="l"/>
              <a:pathLst>
                <a:path h="2645156" w="18138539">
                  <a:moveTo>
                    <a:pt x="0" y="0"/>
                  </a:moveTo>
                  <a:lnTo>
                    <a:pt x="18138539" y="0"/>
                  </a:lnTo>
                  <a:lnTo>
                    <a:pt x="18138539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18138539" cy="273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0008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PROBLEMAS QUE RESUELVE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78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731554" y="7013723"/>
            <a:ext cx="3086100" cy="879650"/>
            <a:chOff x="0" y="0"/>
            <a:chExt cx="4114800" cy="11728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114800" cy="1172866"/>
            </a:xfrm>
            <a:custGeom>
              <a:avLst/>
              <a:gdLst/>
              <a:ahLst/>
              <a:cxnLst/>
              <a:rect r="r" b="b" t="t" l="l"/>
              <a:pathLst>
                <a:path h="1172866" w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1172866"/>
                  </a:lnTo>
                  <a:lnTo>
                    <a:pt x="0" y="1172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114800" cy="11919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2639"/>
                </a:lnSpc>
              </a:pPr>
              <a:r>
                <a:rPr lang="en-US" sz="2199" b="true">
                  <a:solidFill>
                    <a:srgbClr val="0E1E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Contrata </a:t>
              </a:r>
            </a:p>
            <a:p>
              <a:pPr algn="just">
                <a:lnSpc>
                  <a:spcPts val="2639"/>
                </a:lnSpc>
              </a:pPr>
              <a:r>
                <a:rPr lang="en-US" b="true" sz="2199">
                  <a:solidFill>
                    <a:srgbClr val="0E1E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tu seguro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600950" y="8085755"/>
            <a:ext cx="3155305" cy="1213025"/>
            <a:chOff x="0" y="0"/>
            <a:chExt cx="4207073" cy="161736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07073" cy="1617366"/>
            </a:xfrm>
            <a:custGeom>
              <a:avLst/>
              <a:gdLst/>
              <a:ahLst/>
              <a:cxnLst/>
              <a:rect r="r" b="b" t="t" l="l"/>
              <a:pathLst>
                <a:path h="1617366" w="4207073">
                  <a:moveTo>
                    <a:pt x="0" y="0"/>
                  </a:moveTo>
                  <a:lnTo>
                    <a:pt x="4207073" y="0"/>
                  </a:lnTo>
                  <a:lnTo>
                    <a:pt x="4207073" y="1617366"/>
                  </a:lnTo>
                  <a:lnTo>
                    <a:pt x="0" y="1617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207073" cy="16364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Creación de partes automáticamente con IA.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468225" y="7941150"/>
            <a:ext cx="3086100" cy="1546400"/>
            <a:chOff x="0" y="0"/>
            <a:chExt cx="4114800" cy="20618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114800" cy="2061866"/>
            </a:xfrm>
            <a:custGeom>
              <a:avLst/>
              <a:gdLst/>
              <a:ahLst/>
              <a:cxnLst/>
              <a:rect r="r" b="b" t="t" l="l"/>
              <a:pathLst>
                <a:path h="2061866" w="4114800">
                  <a:moveTo>
                    <a:pt x="0" y="0"/>
                  </a:moveTo>
                  <a:lnTo>
                    <a:pt x="4114800" y="0"/>
                  </a:lnTo>
                  <a:lnTo>
                    <a:pt x="4114800" y="2061866"/>
                  </a:lnTo>
                  <a:lnTo>
                    <a:pt x="0" y="2061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4114800" cy="20809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Análisis de incidencias reportadas a través de audio.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0" y="4161566"/>
            <a:ext cx="18288000" cy="1963868"/>
            <a:chOff x="0" y="0"/>
            <a:chExt cx="4816593" cy="5172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16592" cy="517233"/>
            </a:xfrm>
            <a:custGeom>
              <a:avLst/>
              <a:gdLst/>
              <a:ahLst/>
              <a:cxnLst/>
              <a:rect r="r" b="b" t="t" l="l"/>
              <a:pathLst>
                <a:path h="5172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17233"/>
                  </a:lnTo>
                  <a:lnTo>
                    <a:pt x="0" y="517233"/>
                  </a:lnTo>
                  <a:close/>
                </a:path>
              </a:pathLst>
            </a:custGeom>
            <a:solidFill>
              <a:srgbClr val="D1DD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4816593" cy="517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731554" y="3600450"/>
            <a:ext cx="3086100" cy="3086100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8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8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498028" y="3600450"/>
            <a:ext cx="3056297" cy="3086100"/>
            <a:chOff x="0" y="0"/>
            <a:chExt cx="804951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04951" cy="812800"/>
            </a:xfrm>
            <a:custGeom>
              <a:avLst/>
              <a:gdLst/>
              <a:ahLst/>
              <a:cxnLst/>
              <a:rect r="r" b="b" t="t" l="l"/>
              <a:pathLst>
                <a:path h="812800" w="804951">
                  <a:moveTo>
                    <a:pt x="0" y="0"/>
                  </a:moveTo>
                  <a:lnTo>
                    <a:pt x="804951" y="0"/>
                  </a:lnTo>
                  <a:lnTo>
                    <a:pt x="8049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8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804951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731554" y="7851037"/>
            <a:ext cx="3141464" cy="325206"/>
            <a:chOff x="0" y="0"/>
            <a:chExt cx="4188618" cy="43360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188618" cy="433608"/>
            </a:xfrm>
            <a:custGeom>
              <a:avLst/>
              <a:gdLst/>
              <a:ahLst/>
              <a:cxnLst/>
              <a:rect r="r" b="b" t="t" l="l"/>
              <a:pathLst>
                <a:path h="433608" w="4188618">
                  <a:moveTo>
                    <a:pt x="0" y="0"/>
                  </a:moveTo>
                  <a:lnTo>
                    <a:pt x="4188618" y="0"/>
                  </a:lnTo>
                  <a:lnTo>
                    <a:pt x="4188618" y="433608"/>
                  </a:lnTo>
                  <a:lnTo>
                    <a:pt x="0" y="4336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188618" cy="45265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191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731554" y="7941150"/>
            <a:ext cx="2804643" cy="1879775"/>
            <a:chOff x="0" y="0"/>
            <a:chExt cx="3739524" cy="250636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739524" cy="2506366"/>
            </a:xfrm>
            <a:custGeom>
              <a:avLst/>
              <a:gdLst/>
              <a:ahLst/>
              <a:cxnLst/>
              <a:rect r="r" b="b" t="t" l="l"/>
              <a:pathLst>
                <a:path h="2506366" w="3739524">
                  <a:moveTo>
                    <a:pt x="0" y="0"/>
                  </a:moveTo>
                  <a:lnTo>
                    <a:pt x="3739524" y="0"/>
                  </a:lnTo>
                  <a:lnTo>
                    <a:pt x="3739524" y="2506366"/>
                  </a:lnTo>
                  <a:lnTo>
                    <a:pt x="0" y="25063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3739524" cy="25254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39"/>
                </a:lnSpc>
              </a:pPr>
              <a:r>
                <a:rPr lang="en-US" sz="2199">
                  <a:solidFill>
                    <a:srgbClr val="0E1E30"/>
                  </a:solidFill>
                  <a:latin typeface="Poppins"/>
                  <a:ea typeface="Poppins"/>
                  <a:cs typeface="Poppins"/>
                  <a:sym typeface="Poppins"/>
                </a:rPr>
                <a:t>Proceso de contratación del seguro simplificado al máximo</a:t>
              </a:r>
            </a:p>
            <a:p>
              <a:pPr algn="l">
                <a:lnSpc>
                  <a:spcPts val="263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614791" y="7061500"/>
            <a:ext cx="3141464" cy="879650"/>
            <a:chOff x="0" y="0"/>
            <a:chExt cx="4188618" cy="117286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188618" cy="1172866"/>
            </a:xfrm>
            <a:custGeom>
              <a:avLst/>
              <a:gdLst/>
              <a:ahLst/>
              <a:cxnLst/>
              <a:rect r="r" b="b" t="t" l="l"/>
              <a:pathLst>
                <a:path h="1172866" w="4188618">
                  <a:moveTo>
                    <a:pt x="0" y="0"/>
                  </a:moveTo>
                  <a:lnTo>
                    <a:pt x="4188618" y="0"/>
                  </a:lnTo>
                  <a:lnTo>
                    <a:pt x="4188618" y="1172866"/>
                  </a:lnTo>
                  <a:lnTo>
                    <a:pt x="0" y="1172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4188618" cy="11919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39"/>
                </a:lnSpc>
              </a:pPr>
              <a:r>
                <a:rPr lang="en-US" sz="2199" b="true">
                  <a:solidFill>
                    <a:srgbClr val="0E1E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Aplica </a:t>
              </a:r>
            </a:p>
            <a:p>
              <a:pPr algn="l">
                <a:lnSpc>
                  <a:spcPts val="2639"/>
                </a:lnSpc>
              </a:pPr>
              <a:r>
                <a:rPr lang="en-US" sz="2199" b="true">
                  <a:solidFill>
                    <a:srgbClr val="0E1E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tu seguro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499330" y="7061500"/>
            <a:ext cx="3141464" cy="879650"/>
            <a:chOff x="0" y="0"/>
            <a:chExt cx="4188618" cy="1172866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4188618" cy="1172866"/>
            </a:xfrm>
            <a:custGeom>
              <a:avLst/>
              <a:gdLst/>
              <a:ahLst/>
              <a:cxnLst/>
              <a:rect r="r" b="b" t="t" l="l"/>
              <a:pathLst>
                <a:path h="1172866" w="4188618">
                  <a:moveTo>
                    <a:pt x="0" y="0"/>
                  </a:moveTo>
                  <a:lnTo>
                    <a:pt x="4188618" y="0"/>
                  </a:lnTo>
                  <a:lnTo>
                    <a:pt x="4188618" y="1172866"/>
                  </a:lnTo>
                  <a:lnTo>
                    <a:pt x="0" y="11728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4188618" cy="1191916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639"/>
                </a:lnSpc>
              </a:pPr>
              <a:r>
                <a:rPr lang="en-US" sz="2199" b="true">
                  <a:solidFill>
                    <a:srgbClr val="0E1E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Aprovecha</a:t>
              </a:r>
            </a:p>
            <a:p>
              <a:pPr algn="l">
                <a:lnSpc>
                  <a:spcPts val="2639"/>
                </a:lnSpc>
              </a:pPr>
              <a:r>
                <a:rPr lang="en-US" sz="2199" b="true">
                  <a:solidFill>
                    <a:srgbClr val="0E1E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tu seguro</a:t>
              </a: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7582952" y="3600450"/>
            <a:ext cx="3104098" cy="3086100"/>
          </a:xfrm>
          <a:custGeom>
            <a:avLst/>
            <a:gdLst/>
            <a:ahLst/>
            <a:cxnLst/>
            <a:rect r="r" b="b" t="t" l="l"/>
            <a:pathLst>
              <a:path h="3086100" w="3104098">
                <a:moveTo>
                  <a:pt x="0" y="0"/>
                </a:moveTo>
                <a:lnTo>
                  <a:pt x="3104098" y="0"/>
                </a:lnTo>
                <a:lnTo>
                  <a:pt x="3104098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2781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499330" y="3600450"/>
            <a:ext cx="3054995" cy="3086100"/>
          </a:xfrm>
          <a:custGeom>
            <a:avLst/>
            <a:gdLst/>
            <a:ahLst/>
            <a:cxnLst/>
            <a:rect r="r" b="b" t="t" l="l"/>
            <a:pathLst>
              <a:path h="3086100" w="3054995">
                <a:moveTo>
                  <a:pt x="0" y="0"/>
                </a:moveTo>
                <a:lnTo>
                  <a:pt x="3054995" y="0"/>
                </a:lnTo>
                <a:lnTo>
                  <a:pt x="3054995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8327" t="0" r="-41115" b="-18328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731554" y="3600450"/>
            <a:ext cx="3089881" cy="3086100"/>
          </a:xfrm>
          <a:custGeom>
            <a:avLst/>
            <a:gdLst/>
            <a:ahLst/>
            <a:cxnLst/>
            <a:rect r="r" b="b" t="t" l="l"/>
            <a:pathLst>
              <a:path h="3086100" w="3089881">
                <a:moveTo>
                  <a:pt x="0" y="0"/>
                </a:moveTo>
                <a:lnTo>
                  <a:pt x="3089881" y="0"/>
                </a:lnTo>
                <a:lnTo>
                  <a:pt x="3089881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921" t="0" r="-13921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78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24334" y="3229182"/>
            <a:ext cx="1028045" cy="102804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14809" y="5143500"/>
            <a:ext cx="1028045" cy="10280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8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424334" y="7305020"/>
            <a:ext cx="1028045" cy="102804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8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4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 flipV="true">
            <a:off x="8635004" y="5641126"/>
            <a:ext cx="1789330" cy="0"/>
          </a:xfrm>
          <a:prstGeom prst="line">
            <a:avLst/>
          </a:prstGeom>
          <a:ln cap="flat" w="19050">
            <a:solidFill>
              <a:srgbClr val="0000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8635004" y="7772826"/>
            <a:ext cx="1789330" cy="0"/>
          </a:xfrm>
          <a:prstGeom prst="line">
            <a:avLst/>
          </a:prstGeom>
          <a:ln cap="flat" w="19050">
            <a:solidFill>
              <a:srgbClr val="0000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8635004" y="3733679"/>
            <a:ext cx="1789330" cy="9525"/>
          </a:xfrm>
          <a:prstGeom prst="line">
            <a:avLst/>
          </a:prstGeom>
          <a:ln cap="flat" w="19050">
            <a:solidFill>
              <a:srgbClr val="00008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-11700" y="1028700"/>
            <a:ext cx="8646704" cy="9400411"/>
            <a:chOff x="0" y="0"/>
            <a:chExt cx="2277321" cy="24758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77321" cy="2475828"/>
            </a:xfrm>
            <a:custGeom>
              <a:avLst/>
              <a:gdLst/>
              <a:ahLst/>
              <a:cxnLst/>
              <a:rect r="r" b="b" t="t" l="l"/>
              <a:pathLst>
                <a:path h="2475828" w="2277321">
                  <a:moveTo>
                    <a:pt x="0" y="0"/>
                  </a:moveTo>
                  <a:lnTo>
                    <a:pt x="2277321" y="0"/>
                  </a:lnTo>
                  <a:lnTo>
                    <a:pt x="2277321" y="2475828"/>
                  </a:lnTo>
                  <a:lnTo>
                    <a:pt x="0" y="2475828"/>
                  </a:lnTo>
                  <a:close/>
                </a:path>
              </a:pathLst>
            </a:custGeom>
            <a:solidFill>
              <a:srgbClr val="D1DD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277321" cy="2475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0" y="10273545"/>
            <a:ext cx="18515997" cy="311131"/>
            <a:chOff x="0" y="0"/>
            <a:chExt cx="2418560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sp>
        <p:nvSpPr>
          <p:cNvPr name="Freeform 22" id="22"/>
          <p:cNvSpPr/>
          <p:nvPr/>
        </p:nvSpPr>
        <p:spPr>
          <a:xfrm flipH="false" flipV="false" rot="0">
            <a:off x="2116645" y="2350920"/>
            <a:ext cx="4390014" cy="2452690"/>
          </a:xfrm>
          <a:custGeom>
            <a:avLst/>
            <a:gdLst/>
            <a:ahLst/>
            <a:cxnLst/>
            <a:rect r="r" b="b" t="t" l="l"/>
            <a:pathLst>
              <a:path h="2452690" w="4390014">
                <a:moveTo>
                  <a:pt x="0" y="0"/>
                </a:moveTo>
                <a:lnTo>
                  <a:pt x="4390014" y="0"/>
                </a:lnTo>
                <a:lnTo>
                  <a:pt x="4390014" y="2452690"/>
                </a:lnTo>
                <a:lnTo>
                  <a:pt x="0" y="24526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570" r="0" b="-43417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943145" y="3051054"/>
            <a:ext cx="4921213" cy="131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21E1E"/>
                </a:solidFill>
                <a:latin typeface="Poppins"/>
                <a:ea typeface="Poppins"/>
                <a:cs typeface="Poppins"/>
                <a:sym typeface="Poppins"/>
              </a:rPr>
              <a:t>Aplicación móvil inteligente que utiliza IA para recomendar una cobertura opcional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43145" y="4729901"/>
            <a:ext cx="5492707" cy="175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21E1E"/>
                </a:solidFill>
                <a:latin typeface="Poppins"/>
                <a:ea typeface="Poppins"/>
                <a:cs typeface="Poppins"/>
                <a:sym typeface="Poppins"/>
              </a:rPr>
              <a:t>Interfaz intuitiva y accesible, adaptada a personas mayores con un diseño intuitivo y simplificado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943145" y="7126892"/>
            <a:ext cx="5492707" cy="131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21E1E"/>
                </a:solidFill>
                <a:latin typeface="Poppins"/>
                <a:ea typeface="Poppins"/>
                <a:cs typeface="Poppins"/>
                <a:sym typeface="Poppins"/>
              </a:rPr>
              <a:t>Con solo una foto de tu tractor, AgroAXA puede analizar el modelo de tu tractor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41072" y="3458273"/>
            <a:ext cx="575518" cy="72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5143">
                <a:solidFill>
                  <a:srgbClr val="FFFFFF"/>
                </a:solidFill>
                <a:latin typeface="Coco Gothic"/>
                <a:ea typeface="Coco Gothic"/>
                <a:cs typeface="Coco Gothic"/>
                <a:sym typeface="Coco Gothic"/>
              </a:rPr>
              <a:t>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41072" y="5375400"/>
            <a:ext cx="575518" cy="72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5143">
                <a:solidFill>
                  <a:srgbClr val="FFFFFF"/>
                </a:solidFill>
                <a:latin typeface="Coco Gothic"/>
                <a:ea typeface="Coco Gothic"/>
                <a:cs typeface="Coco Gothic"/>
                <a:sym typeface="Coco Gothic"/>
              </a:rPr>
              <a:t>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650597" y="7534246"/>
            <a:ext cx="575518" cy="724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5"/>
              </a:lnSpc>
            </a:pPr>
            <a:r>
              <a:rPr lang="en-US" sz="5143">
                <a:solidFill>
                  <a:srgbClr val="FFFFFF"/>
                </a:solidFill>
                <a:latin typeface="Coco Gothic"/>
                <a:ea typeface="Coco Gothic"/>
                <a:cs typeface="Coco Gothic"/>
                <a:sym typeface="Coco Gothic"/>
              </a:rPr>
              <a:t>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8185" y="5682289"/>
            <a:ext cx="5906935" cy="2252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21E1E"/>
                </a:solidFill>
                <a:latin typeface="Poppins Bold"/>
                <a:ea typeface="Poppins Bold"/>
                <a:cs typeface="Poppins Bold"/>
                <a:sym typeface="Poppins Bold"/>
              </a:rPr>
              <a:t>Asegura tu tractor, asegura tu tranquilidad.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221E1E"/>
                </a:solidFill>
                <a:latin typeface="Poppins Bold"/>
                <a:ea typeface="Poppins Bold"/>
                <a:cs typeface="Poppins Bold"/>
                <a:sym typeface="Poppins Bold"/>
              </a:rPr>
              <a:t>Protegido con agroAXA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1DD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00" y="9982100"/>
            <a:ext cx="18647541" cy="313342"/>
            <a:chOff x="0" y="0"/>
            <a:chExt cx="241856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15870" y="1657369"/>
            <a:ext cx="15392400" cy="1983867"/>
            <a:chOff x="0" y="0"/>
            <a:chExt cx="20523200" cy="26451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23200" cy="2645156"/>
            </a:xfrm>
            <a:custGeom>
              <a:avLst/>
              <a:gdLst/>
              <a:ahLst/>
              <a:cxnLst/>
              <a:rect r="r" b="b" t="t" l="l"/>
              <a:pathLst>
                <a:path h="2645156" w="20523200">
                  <a:moveTo>
                    <a:pt x="0" y="0"/>
                  </a:moveTo>
                  <a:lnTo>
                    <a:pt x="20523200" y="0"/>
                  </a:lnTo>
                  <a:lnTo>
                    <a:pt x="20523200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20523200" cy="273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00008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MODELO DE NEGOCIO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10200" y="3482181"/>
            <a:ext cx="15498070" cy="3322638"/>
            <a:chOff x="0" y="0"/>
            <a:chExt cx="20664094" cy="44301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64094" cy="4430184"/>
            </a:xfrm>
            <a:custGeom>
              <a:avLst/>
              <a:gdLst/>
              <a:ahLst/>
              <a:cxnLst/>
              <a:rect r="r" b="b" t="t" l="l"/>
              <a:pathLst>
                <a:path h="4430184" w="20664094">
                  <a:moveTo>
                    <a:pt x="0" y="0"/>
                  </a:moveTo>
                  <a:lnTo>
                    <a:pt x="20664094" y="0"/>
                  </a:lnTo>
                  <a:lnTo>
                    <a:pt x="20664094" y="4430184"/>
                  </a:lnTo>
                  <a:lnTo>
                    <a:pt x="0" y="44301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20664094" cy="4430184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just">
                <a:lnSpc>
                  <a:spcPts val="4560"/>
                </a:lnSpc>
              </a:pPr>
              <a:r>
                <a:rPr lang="en-US" sz="3800" b="true">
                  <a:solidFill>
                    <a:srgbClr val="0E1E30"/>
                  </a:solidFill>
                  <a:latin typeface="IBM Plex Sans Bold"/>
                  <a:ea typeface="IBM Plex Sans Bold"/>
                  <a:cs typeface="IBM Plex Sans Bold"/>
                  <a:sym typeface="IBM Plex Sans Bold"/>
                </a:rPr>
                <a:t>El reto del campo: Protección y seguridad para maquinaria agrícola</a:t>
              </a:r>
            </a:p>
            <a:p>
              <a:pPr algn="just">
                <a:lnSpc>
                  <a:spcPts val="4560"/>
                </a:lnSpc>
              </a:pPr>
            </a:p>
            <a:p>
              <a:pPr algn="just" marL="946864" indent="-473432" lvl="1">
                <a:lnSpc>
                  <a:spcPts val="5966"/>
                </a:lnSpc>
                <a:buFont typeface="Arial"/>
                <a:buChar char="•"/>
              </a:pPr>
              <a:r>
                <a:rPr lang="en-US" sz="3800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Estrategia de marketing y captación de usuarios en zonas rurales</a:t>
              </a:r>
            </a:p>
            <a:p>
              <a:pPr algn="just" marL="947105" indent="-473552" lvl="1">
                <a:lnSpc>
                  <a:spcPts val="5966"/>
                </a:lnSpc>
                <a:buFont typeface="Arial"/>
                <a:buChar char="•"/>
              </a:pPr>
              <a:r>
                <a:rPr lang="en-US" sz="3800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Rebajar los costes de atención al cliente</a:t>
              </a:r>
            </a:p>
            <a:p>
              <a:pPr algn="l" marL="797560" indent="-398780" lvl="1">
                <a:lnSpc>
                  <a:spcPts val="38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78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727965" y="6481881"/>
            <a:ext cx="4322086" cy="2890395"/>
          </a:xfrm>
          <a:custGeom>
            <a:avLst/>
            <a:gdLst/>
            <a:ahLst/>
            <a:cxnLst/>
            <a:rect r="r" b="b" t="t" l="l"/>
            <a:pathLst>
              <a:path h="2890395" w="4322086">
                <a:moveTo>
                  <a:pt x="0" y="0"/>
                </a:moveTo>
                <a:lnTo>
                  <a:pt x="4322087" y="0"/>
                </a:lnTo>
                <a:lnTo>
                  <a:pt x="4322087" y="2890396"/>
                </a:lnTo>
                <a:lnTo>
                  <a:pt x="0" y="2890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1DD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00" y="9982100"/>
            <a:ext cx="18542066" cy="311570"/>
            <a:chOff x="0" y="0"/>
            <a:chExt cx="241856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78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09595" y="612200"/>
            <a:ext cx="8268811" cy="1983867"/>
            <a:chOff x="0" y="0"/>
            <a:chExt cx="11025081" cy="2645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025081" cy="2645156"/>
            </a:xfrm>
            <a:custGeom>
              <a:avLst/>
              <a:gdLst/>
              <a:ahLst/>
              <a:cxnLst/>
              <a:rect r="r" b="b" t="t" l="l"/>
              <a:pathLst>
                <a:path h="2645156" w="11025081">
                  <a:moveTo>
                    <a:pt x="0" y="0"/>
                  </a:moveTo>
                  <a:lnTo>
                    <a:pt x="11025081" y="0"/>
                  </a:lnTo>
                  <a:lnTo>
                    <a:pt x="11025081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8F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11025081" cy="273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600"/>
                </a:lnSpc>
              </a:pPr>
              <a:r>
                <a:rPr lang="en-US" b="true" sz="8000">
                  <a:solidFill>
                    <a:srgbClr val="00008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PRESUPUESTO</a:t>
              </a:r>
            </a:p>
          </p:txBody>
        </p:sp>
      </p:grp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057999" y="2596067"/>
          <a:ext cx="12421597" cy="6777990"/>
        </p:xfrm>
        <a:graphic>
          <a:graphicData uri="http://schemas.openxmlformats.org/drawingml/2006/table">
            <a:tbl>
              <a:tblPr/>
              <a:tblGrid>
                <a:gridCol w="2739185"/>
                <a:gridCol w="3853707"/>
                <a:gridCol w="3131456"/>
                <a:gridCol w="2697249"/>
              </a:tblGrid>
              <a:tr h="17146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Modelo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Precio de entrada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Precio de salida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Solicitudes diarias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58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Gemini 2.0 Flash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0.075€ por 1M de tokens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0.10€ por 1M de tokens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75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Gemini 2.0 Flash (Imagen)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0.70€ por 1M de tokens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0.40€ por 1M de tokens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1.000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1" id="11"/>
          <p:cNvSpPr/>
          <p:nvPr/>
        </p:nvSpPr>
        <p:spPr>
          <a:xfrm flipH="false" flipV="false" rot="0">
            <a:off x="14589641" y="4564813"/>
            <a:ext cx="2112153" cy="2112153"/>
          </a:xfrm>
          <a:custGeom>
            <a:avLst/>
            <a:gdLst/>
            <a:ahLst/>
            <a:cxnLst/>
            <a:rect r="r" b="b" t="t" l="l"/>
            <a:pathLst>
              <a:path h="2112153" w="2112153">
                <a:moveTo>
                  <a:pt x="0" y="0"/>
                </a:moveTo>
                <a:lnTo>
                  <a:pt x="2112153" y="0"/>
                </a:lnTo>
                <a:lnTo>
                  <a:pt x="2112153" y="2112153"/>
                </a:lnTo>
                <a:lnTo>
                  <a:pt x="0" y="21121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853398" y="6676966"/>
            <a:ext cx="3993803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</a:t>
            </a:r>
            <a:r>
              <a:rPr lang="en-US" sz="25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imitar consumo de tokens</a:t>
            </a:r>
          </a:p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Afinar los modelos  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1DDFF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00" y="9982100"/>
            <a:ext cx="18515997" cy="311131"/>
            <a:chOff x="0" y="0"/>
            <a:chExt cx="241856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78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1634" y="3631348"/>
            <a:ext cx="1274131" cy="2408152"/>
          </a:xfrm>
          <a:custGeom>
            <a:avLst/>
            <a:gdLst/>
            <a:ahLst/>
            <a:cxnLst/>
            <a:rect r="r" b="b" t="t" l="l"/>
            <a:pathLst>
              <a:path h="2408152" w="1274131">
                <a:moveTo>
                  <a:pt x="0" y="0"/>
                </a:moveTo>
                <a:lnTo>
                  <a:pt x="1274132" y="0"/>
                </a:lnTo>
                <a:lnTo>
                  <a:pt x="1274132" y="2408152"/>
                </a:lnTo>
                <a:lnTo>
                  <a:pt x="0" y="2408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94076" y="7901461"/>
            <a:ext cx="1472939" cy="1472939"/>
          </a:xfrm>
          <a:custGeom>
            <a:avLst/>
            <a:gdLst/>
            <a:ahLst/>
            <a:cxnLst/>
            <a:rect r="r" b="b" t="t" l="l"/>
            <a:pathLst>
              <a:path h="1472939" w="1472939">
                <a:moveTo>
                  <a:pt x="0" y="0"/>
                </a:moveTo>
                <a:lnTo>
                  <a:pt x="1472939" y="0"/>
                </a:lnTo>
                <a:lnTo>
                  <a:pt x="1472939" y="1472939"/>
                </a:lnTo>
                <a:lnTo>
                  <a:pt x="0" y="14729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V="true">
            <a:off x="4892338" y="7607989"/>
            <a:ext cx="492204" cy="29347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8430755" y="3864757"/>
            <a:ext cx="3357353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1" id="11"/>
          <p:cNvGrpSpPr/>
          <p:nvPr/>
        </p:nvGrpSpPr>
        <p:grpSpPr>
          <a:xfrm rot="0">
            <a:off x="2313311" y="2596067"/>
            <a:ext cx="6142463" cy="5011922"/>
            <a:chOff x="0" y="0"/>
            <a:chExt cx="1617768" cy="132001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17768" cy="1320012"/>
            </a:xfrm>
            <a:custGeom>
              <a:avLst/>
              <a:gdLst/>
              <a:ahLst/>
              <a:cxnLst/>
              <a:rect r="r" b="b" t="t" l="l"/>
              <a:pathLst>
                <a:path h="1320012" w="1617768">
                  <a:moveTo>
                    <a:pt x="0" y="0"/>
                  </a:moveTo>
                  <a:lnTo>
                    <a:pt x="1617768" y="0"/>
                  </a:lnTo>
                  <a:lnTo>
                    <a:pt x="1617768" y="1320012"/>
                  </a:lnTo>
                  <a:lnTo>
                    <a:pt x="0" y="1320012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FE14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1617768" cy="1320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00166" y="4337619"/>
            <a:ext cx="4968753" cy="2478896"/>
            <a:chOff x="0" y="0"/>
            <a:chExt cx="1308643" cy="65287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08643" cy="652878"/>
            </a:xfrm>
            <a:custGeom>
              <a:avLst/>
              <a:gdLst/>
              <a:ahLst/>
              <a:cxnLst/>
              <a:rect r="r" b="b" t="t" l="l"/>
              <a:pathLst>
                <a:path h="652878" w="1308643">
                  <a:moveTo>
                    <a:pt x="28046" y="0"/>
                  </a:moveTo>
                  <a:lnTo>
                    <a:pt x="1280597" y="0"/>
                  </a:lnTo>
                  <a:cubicBezTo>
                    <a:pt x="1288035" y="0"/>
                    <a:pt x="1295169" y="2955"/>
                    <a:pt x="1300428" y="8215"/>
                  </a:cubicBezTo>
                  <a:cubicBezTo>
                    <a:pt x="1305688" y="13474"/>
                    <a:pt x="1308643" y="20608"/>
                    <a:pt x="1308643" y="28046"/>
                  </a:cubicBezTo>
                  <a:lnTo>
                    <a:pt x="1308643" y="624832"/>
                  </a:lnTo>
                  <a:cubicBezTo>
                    <a:pt x="1308643" y="640321"/>
                    <a:pt x="1296086" y="652878"/>
                    <a:pt x="1280597" y="652878"/>
                  </a:cubicBezTo>
                  <a:lnTo>
                    <a:pt x="28046" y="652878"/>
                  </a:lnTo>
                  <a:cubicBezTo>
                    <a:pt x="12557" y="652878"/>
                    <a:pt x="0" y="640321"/>
                    <a:pt x="0" y="624832"/>
                  </a:cubicBezTo>
                  <a:lnTo>
                    <a:pt x="0" y="28046"/>
                  </a:lnTo>
                  <a:cubicBezTo>
                    <a:pt x="0" y="12557"/>
                    <a:pt x="12557" y="0"/>
                    <a:pt x="28046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1308643" cy="652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892338" y="5106517"/>
            <a:ext cx="2655390" cy="771498"/>
          </a:xfrm>
          <a:custGeom>
            <a:avLst/>
            <a:gdLst/>
            <a:ahLst/>
            <a:cxnLst/>
            <a:rect r="r" b="b" t="t" l="l"/>
            <a:pathLst>
              <a:path h="771498" w="2655390">
                <a:moveTo>
                  <a:pt x="0" y="0"/>
                </a:moveTo>
                <a:lnTo>
                  <a:pt x="2655390" y="0"/>
                </a:lnTo>
                <a:lnTo>
                  <a:pt x="2655390" y="771498"/>
                </a:lnTo>
                <a:lnTo>
                  <a:pt x="0" y="771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9574" t="-49739" r="-9352" b="-5013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240316" y="4719894"/>
            <a:ext cx="1512401" cy="1544744"/>
          </a:xfrm>
          <a:custGeom>
            <a:avLst/>
            <a:gdLst/>
            <a:ahLst/>
            <a:cxnLst/>
            <a:rect r="r" b="b" t="t" l="l"/>
            <a:pathLst>
              <a:path h="1544744" w="1512401">
                <a:moveTo>
                  <a:pt x="0" y="0"/>
                </a:moveTo>
                <a:lnTo>
                  <a:pt x="1512401" y="0"/>
                </a:lnTo>
                <a:lnTo>
                  <a:pt x="1512401" y="1544744"/>
                </a:lnTo>
                <a:lnTo>
                  <a:pt x="0" y="154474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514" t="0" r="-28941" b="-1939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978968" y="3026739"/>
            <a:ext cx="2811148" cy="637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3771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front-end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1788108" y="2676810"/>
            <a:ext cx="5822769" cy="5969862"/>
            <a:chOff x="0" y="0"/>
            <a:chExt cx="1533569" cy="157230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33569" cy="1572309"/>
            </a:xfrm>
            <a:custGeom>
              <a:avLst/>
              <a:gdLst/>
              <a:ahLst/>
              <a:cxnLst/>
              <a:rect r="r" b="b" t="t" l="l"/>
              <a:pathLst>
                <a:path h="1572309" w="1533569">
                  <a:moveTo>
                    <a:pt x="0" y="0"/>
                  </a:moveTo>
                  <a:lnTo>
                    <a:pt x="1533569" y="0"/>
                  </a:lnTo>
                  <a:lnTo>
                    <a:pt x="1533569" y="1572309"/>
                  </a:lnTo>
                  <a:lnTo>
                    <a:pt x="0" y="1572309"/>
                  </a:lnTo>
                  <a:close/>
                </a:path>
              </a:pathLst>
            </a:custGeom>
            <a:solidFill>
              <a:srgbClr val="FFFFFF"/>
            </a:solidFill>
            <a:ln w="66675" cap="sq">
              <a:solidFill>
                <a:srgbClr val="FFE141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1533569" cy="15723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74963" y="3804760"/>
            <a:ext cx="4649059" cy="4128117"/>
            <a:chOff x="0" y="0"/>
            <a:chExt cx="1224444" cy="108724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24443" cy="1087241"/>
            </a:xfrm>
            <a:custGeom>
              <a:avLst/>
              <a:gdLst/>
              <a:ahLst/>
              <a:cxnLst/>
              <a:rect r="r" b="b" t="t" l="l"/>
              <a:pathLst>
                <a:path h="1087241" w="1224443">
                  <a:moveTo>
                    <a:pt x="29975" y="0"/>
                  </a:moveTo>
                  <a:lnTo>
                    <a:pt x="1194469" y="0"/>
                  </a:lnTo>
                  <a:cubicBezTo>
                    <a:pt x="1211023" y="0"/>
                    <a:pt x="1224443" y="13420"/>
                    <a:pt x="1224443" y="29975"/>
                  </a:cubicBezTo>
                  <a:lnTo>
                    <a:pt x="1224443" y="1057266"/>
                  </a:lnTo>
                  <a:cubicBezTo>
                    <a:pt x="1224443" y="1065216"/>
                    <a:pt x="1221285" y="1072840"/>
                    <a:pt x="1215664" y="1078461"/>
                  </a:cubicBezTo>
                  <a:cubicBezTo>
                    <a:pt x="1210043" y="1084083"/>
                    <a:pt x="1202418" y="1087241"/>
                    <a:pt x="1194469" y="1087241"/>
                  </a:cubicBezTo>
                  <a:lnTo>
                    <a:pt x="29975" y="1087241"/>
                  </a:lnTo>
                  <a:cubicBezTo>
                    <a:pt x="22025" y="1087241"/>
                    <a:pt x="14401" y="1084083"/>
                    <a:pt x="8779" y="1078461"/>
                  </a:cubicBezTo>
                  <a:cubicBezTo>
                    <a:pt x="3158" y="1072840"/>
                    <a:pt x="0" y="1065216"/>
                    <a:pt x="0" y="1057266"/>
                  </a:cubicBezTo>
                  <a:lnTo>
                    <a:pt x="0" y="29975"/>
                  </a:lnTo>
                  <a:cubicBezTo>
                    <a:pt x="0" y="22025"/>
                    <a:pt x="3158" y="14401"/>
                    <a:pt x="8779" y="8779"/>
                  </a:cubicBezTo>
                  <a:cubicBezTo>
                    <a:pt x="14401" y="3158"/>
                    <a:pt x="22025" y="0"/>
                    <a:pt x="29975" y="0"/>
                  </a:cubicBezTo>
                  <a:close/>
                </a:path>
              </a:pathLst>
            </a:custGeom>
            <a:solidFill>
              <a:srgbClr val="FFFFFF"/>
            </a:solidFill>
            <a:ln w="28575" cap="sq">
              <a:solidFill>
                <a:srgbClr val="000000"/>
              </a:solidFill>
              <a:prstDash val="lgDash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1224444" cy="1087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3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3038541" y="4595410"/>
            <a:ext cx="3253788" cy="747369"/>
          </a:xfrm>
          <a:custGeom>
            <a:avLst/>
            <a:gdLst/>
            <a:ahLst/>
            <a:cxnLst/>
            <a:rect r="r" b="b" t="t" l="l"/>
            <a:pathLst>
              <a:path h="747369" w="3253788">
                <a:moveTo>
                  <a:pt x="0" y="0"/>
                </a:moveTo>
                <a:lnTo>
                  <a:pt x="3253788" y="0"/>
                </a:lnTo>
                <a:lnTo>
                  <a:pt x="3253788" y="747369"/>
                </a:lnTo>
                <a:lnTo>
                  <a:pt x="0" y="7473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4602" t="-52042" r="-13388" b="-49256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275035" y="5958369"/>
            <a:ext cx="1303464" cy="1431972"/>
          </a:xfrm>
          <a:custGeom>
            <a:avLst/>
            <a:gdLst/>
            <a:ahLst/>
            <a:cxnLst/>
            <a:rect r="r" b="b" t="t" l="l"/>
            <a:pathLst>
              <a:path h="1431972" w="1303464">
                <a:moveTo>
                  <a:pt x="0" y="0"/>
                </a:moveTo>
                <a:lnTo>
                  <a:pt x="1303464" y="0"/>
                </a:lnTo>
                <a:lnTo>
                  <a:pt x="1303464" y="1431972"/>
                </a:lnTo>
                <a:lnTo>
                  <a:pt x="0" y="14319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7776" t="0" r="-47527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3405781" y="2941388"/>
            <a:ext cx="2587424" cy="62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40"/>
              </a:lnSpc>
            </a:pPr>
            <a:r>
              <a:rPr lang="en-US" sz="3671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back-end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5009595" y="612200"/>
            <a:ext cx="8268811" cy="1983867"/>
            <a:chOff x="0" y="0"/>
            <a:chExt cx="11025081" cy="264515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25081" cy="2645156"/>
            </a:xfrm>
            <a:custGeom>
              <a:avLst/>
              <a:gdLst/>
              <a:ahLst/>
              <a:cxnLst/>
              <a:rect r="r" b="b" t="t" l="l"/>
              <a:pathLst>
                <a:path h="2645156" w="11025081">
                  <a:moveTo>
                    <a:pt x="0" y="0"/>
                  </a:moveTo>
                  <a:lnTo>
                    <a:pt x="11025081" y="0"/>
                  </a:lnTo>
                  <a:lnTo>
                    <a:pt x="11025081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8F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1025081" cy="273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0008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ARQUITECTURA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2775270" y="6346046"/>
            <a:ext cx="1890165" cy="696998"/>
          </a:xfrm>
          <a:custGeom>
            <a:avLst/>
            <a:gdLst/>
            <a:ahLst/>
            <a:cxnLst/>
            <a:rect r="r" b="b" t="t" l="l"/>
            <a:pathLst>
              <a:path h="696998" w="1890165">
                <a:moveTo>
                  <a:pt x="0" y="0"/>
                </a:moveTo>
                <a:lnTo>
                  <a:pt x="1890165" y="0"/>
                </a:lnTo>
                <a:lnTo>
                  <a:pt x="1890165" y="696999"/>
                </a:lnTo>
                <a:lnTo>
                  <a:pt x="0" y="696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402091" y="8811553"/>
            <a:ext cx="814760" cy="57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20"/>
              </a:lnSpc>
            </a:pPr>
            <a:r>
              <a:rPr lang="en-US" sz="3371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GPS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589249" y="3026739"/>
            <a:ext cx="1066006" cy="604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3571" b="true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REST</a:t>
            </a:r>
          </a:p>
        </p:txBody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1DD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00" y="9982100"/>
            <a:ext cx="18515997" cy="311131"/>
            <a:chOff x="0" y="0"/>
            <a:chExt cx="241856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35491" y="1028700"/>
            <a:ext cx="3217018" cy="1983867"/>
            <a:chOff x="0" y="0"/>
            <a:chExt cx="4289357" cy="264515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9357" cy="2645156"/>
            </a:xfrm>
            <a:custGeom>
              <a:avLst/>
              <a:gdLst/>
              <a:ahLst/>
              <a:cxnLst/>
              <a:rect r="r" b="b" t="t" l="l"/>
              <a:pathLst>
                <a:path h="2645156" w="4289357">
                  <a:moveTo>
                    <a:pt x="0" y="0"/>
                  </a:moveTo>
                  <a:lnTo>
                    <a:pt x="4289357" y="0"/>
                  </a:lnTo>
                  <a:lnTo>
                    <a:pt x="4289357" y="2645156"/>
                  </a:lnTo>
                  <a:lnTo>
                    <a:pt x="0" y="2645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289357" cy="2730881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9600"/>
                </a:lnSpc>
              </a:pPr>
              <a:r>
                <a:rPr lang="en-US" sz="8000" b="true">
                  <a:solidFill>
                    <a:srgbClr val="00008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DEMO 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78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3318602" y="2854836"/>
            <a:ext cx="11650796" cy="6553573"/>
          </a:xfrm>
          <a:prstGeom prst="rect">
            <a:avLst/>
          </a:prstGeom>
        </p:spPr>
      </p:pic>
    </p:spTree>
  </p:cSld>
  <p:clrMapOvr>
    <a:masterClrMapping/>
  </p:clrMapOvr>
  <p:transition spd="fast">
    <p:circl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D1DDFF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700" y="9982100"/>
            <a:ext cx="18299700" cy="307497"/>
            <a:chOff x="0" y="0"/>
            <a:chExt cx="241856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85626" cy="406400"/>
            </a:xfrm>
            <a:custGeom>
              <a:avLst/>
              <a:gdLst/>
              <a:ahLst/>
              <a:cxnLst/>
              <a:rect r="r" b="b" t="t" l="l"/>
              <a:pathLst>
                <a:path h="406400" w="24185626">
                  <a:moveTo>
                    <a:pt x="0" y="0"/>
                  </a:moveTo>
                  <a:lnTo>
                    <a:pt x="24185626" y="0"/>
                  </a:lnTo>
                  <a:lnTo>
                    <a:pt x="24185626" y="406400"/>
                  </a:lnTo>
                  <a:lnTo>
                    <a:pt x="0" y="406400"/>
                  </a:lnTo>
                  <a:close/>
                </a:path>
              </a:pathLst>
            </a:custGeom>
            <a:solidFill>
              <a:srgbClr val="00008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0569" y="2102266"/>
            <a:ext cx="15392400" cy="1983862"/>
            <a:chOff x="0" y="0"/>
            <a:chExt cx="20523200" cy="26451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523200" cy="2645150"/>
            </a:xfrm>
            <a:custGeom>
              <a:avLst/>
              <a:gdLst/>
              <a:ahLst/>
              <a:cxnLst/>
              <a:rect r="r" b="b" t="t" l="l"/>
              <a:pathLst>
                <a:path h="2645150" w="20523200">
                  <a:moveTo>
                    <a:pt x="0" y="0"/>
                  </a:moveTo>
                  <a:lnTo>
                    <a:pt x="20523200" y="0"/>
                  </a:lnTo>
                  <a:lnTo>
                    <a:pt x="20523200" y="2645150"/>
                  </a:lnTo>
                  <a:lnTo>
                    <a:pt x="0" y="26451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20523200" cy="27213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9599"/>
                </a:lnSpc>
              </a:pPr>
              <a:r>
                <a:rPr lang="en-US" b="true" sz="7999">
                  <a:solidFill>
                    <a:srgbClr val="00008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GRADO DE FINALIZACIÓN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020400" y="4361324"/>
            <a:ext cx="11865181" cy="3080385"/>
            <a:chOff x="0" y="0"/>
            <a:chExt cx="15820242" cy="410717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820242" cy="4107180"/>
            </a:xfrm>
            <a:custGeom>
              <a:avLst/>
              <a:gdLst/>
              <a:ahLst/>
              <a:cxnLst/>
              <a:rect r="r" b="b" t="t" l="l"/>
              <a:pathLst>
                <a:path h="4107180" w="15820242">
                  <a:moveTo>
                    <a:pt x="0" y="0"/>
                  </a:moveTo>
                  <a:lnTo>
                    <a:pt x="15820242" y="0"/>
                  </a:lnTo>
                  <a:lnTo>
                    <a:pt x="15820242" y="4107180"/>
                  </a:lnTo>
                  <a:lnTo>
                    <a:pt x="0" y="41071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15820242" cy="4107179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799"/>
                </a:lnSpc>
              </a:pPr>
              <a:r>
                <a:rPr lang="en-US" sz="3999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Interfaz de usuario intuitiva y accesible diseñada</a:t>
              </a:r>
            </a:p>
            <a:p>
              <a:pPr algn="l">
                <a:lnSpc>
                  <a:spcPts val="4799"/>
                </a:lnSpc>
              </a:pPr>
              <a:r>
                <a:rPr lang="en-US" sz="3999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Recopilación de datos del usuario completado</a:t>
              </a:r>
            </a:p>
            <a:p>
              <a:pPr algn="l">
                <a:lnSpc>
                  <a:spcPts val="4799"/>
                </a:lnSpc>
              </a:pPr>
            </a:p>
            <a:p>
              <a:pPr algn="l">
                <a:lnSpc>
                  <a:spcPts val="4799"/>
                </a:lnSpc>
              </a:pPr>
              <a:r>
                <a:rPr lang="en-US" sz="3999">
                  <a:solidFill>
                    <a:srgbClr val="0E1E30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Integración completa con servicios AXA</a:t>
              </a:r>
            </a:p>
            <a:p>
              <a:pPr algn="l" marL="797560" indent="-398780" lvl="1">
                <a:lnSpc>
                  <a:spcPts val="384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76200"/>
            <a:ext cx="3616482" cy="681604"/>
          </a:xfrm>
          <a:custGeom>
            <a:avLst/>
            <a:gdLst/>
            <a:ahLst/>
            <a:cxnLst/>
            <a:rect r="r" b="b" t="t" l="l"/>
            <a:pathLst>
              <a:path h="681604" w="3616482">
                <a:moveTo>
                  <a:pt x="0" y="0"/>
                </a:moveTo>
                <a:lnTo>
                  <a:pt x="3616482" y="0"/>
                </a:lnTo>
                <a:lnTo>
                  <a:pt x="3616482" y="681604"/>
                </a:lnTo>
                <a:lnTo>
                  <a:pt x="0" y="681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403752" y="76200"/>
            <a:ext cx="3808048" cy="536000"/>
          </a:xfrm>
          <a:custGeom>
            <a:avLst/>
            <a:gdLst/>
            <a:ahLst/>
            <a:cxnLst/>
            <a:rect r="r" b="b" t="t" l="l"/>
            <a:pathLst>
              <a:path h="536000" w="3808048">
                <a:moveTo>
                  <a:pt x="0" y="0"/>
                </a:moveTo>
                <a:lnTo>
                  <a:pt x="3808048" y="0"/>
                </a:lnTo>
                <a:lnTo>
                  <a:pt x="3808048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79596" y="76200"/>
            <a:ext cx="747604" cy="536000"/>
          </a:xfrm>
          <a:custGeom>
            <a:avLst/>
            <a:gdLst/>
            <a:ahLst/>
            <a:cxnLst/>
            <a:rect r="r" b="b" t="t" l="l"/>
            <a:pathLst>
              <a:path h="536000" w="747604">
                <a:moveTo>
                  <a:pt x="0" y="0"/>
                </a:moveTo>
                <a:lnTo>
                  <a:pt x="747603" y="0"/>
                </a:lnTo>
                <a:lnTo>
                  <a:pt x="747603" y="536000"/>
                </a:lnTo>
                <a:lnTo>
                  <a:pt x="0" y="536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478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40859" y="4547805"/>
            <a:ext cx="439647" cy="439647"/>
          </a:xfrm>
          <a:custGeom>
            <a:avLst/>
            <a:gdLst/>
            <a:ahLst/>
            <a:cxnLst/>
            <a:rect r="r" b="b" t="t" l="l"/>
            <a:pathLst>
              <a:path h="439647" w="439647">
                <a:moveTo>
                  <a:pt x="0" y="0"/>
                </a:moveTo>
                <a:lnTo>
                  <a:pt x="439647" y="0"/>
                </a:lnTo>
                <a:lnTo>
                  <a:pt x="439647" y="439647"/>
                </a:lnTo>
                <a:lnTo>
                  <a:pt x="0" y="4396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40859" y="5175543"/>
            <a:ext cx="439647" cy="439647"/>
          </a:xfrm>
          <a:custGeom>
            <a:avLst/>
            <a:gdLst/>
            <a:ahLst/>
            <a:cxnLst/>
            <a:rect r="r" b="b" t="t" l="l"/>
            <a:pathLst>
              <a:path h="439647" w="439647">
                <a:moveTo>
                  <a:pt x="0" y="0"/>
                </a:moveTo>
                <a:lnTo>
                  <a:pt x="439647" y="0"/>
                </a:lnTo>
                <a:lnTo>
                  <a:pt x="439647" y="439646"/>
                </a:lnTo>
                <a:lnTo>
                  <a:pt x="0" y="439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13979" y="6421902"/>
            <a:ext cx="466527" cy="40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sz="2675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⬜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DAGjHVLpQXY</dc:identifier>
  <dcterms:modified xsi:type="dcterms:W3CDTF">2011-08-01T06:04:30Z</dcterms:modified>
  <cp:revision>1</cp:revision>
  <dc:title>Hashing_agroAXA</dc:title>
</cp:coreProperties>
</file>